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Amatic SC"/>
      <p:regular r:id="rId9"/>
      <p:bold r:id="rId10"/>
    </p:embeddedFont>
    <p:embeddedFont>
      <p:font typeface="Montserrat"/>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regular.fntdata"/><Relationship Id="rId10" Type="http://schemas.openxmlformats.org/officeDocument/2006/relationships/font" Target="fonts/AmaticSC-bold.fntdata"/><Relationship Id="rId13" Type="http://schemas.openxmlformats.org/officeDocument/2006/relationships/font" Target="fonts/Montserrat-italic.fntdata"/><Relationship Id="rId12"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maticSC-regular.fntdata"/><Relationship Id="rId14" Type="http://schemas.openxmlformats.org/officeDocument/2006/relationships/font" Target="fonts/Montserrat-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5e9f30192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5e9f30192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5e9f30192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5e9f30192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Bilden i bakgrunden ska vara lite </a:t>
            </a:r>
            <a:r>
              <a:rPr lang="en"/>
              <a:t>genomskinligt</a:t>
            </a:r>
            <a:r>
              <a:rPr lang="en"/>
              <a:t> för att öka läsbarheten på texten.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2567725" y="503224"/>
            <a:ext cx="4008550" cy="41370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matic SC"/>
                <a:ea typeface="Amatic SC"/>
                <a:cs typeface="Amatic SC"/>
                <a:sym typeface="Amatic SC"/>
              </a:rPr>
              <a:t>OM TOLGMODELLEN</a:t>
            </a:r>
            <a:endParaRPr>
              <a:latin typeface="Amatic SC"/>
              <a:ea typeface="Amatic SC"/>
              <a:cs typeface="Amatic SC"/>
              <a:sym typeface="Amatic SC"/>
            </a:endParaRPr>
          </a:p>
          <a:p>
            <a:pPr indent="0" lvl="0" marL="0" rtl="0" algn="l">
              <a:spcBef>
                <a:spcPts val="0"/>
              </a:spcBef>
              <a:spcAft>
                <a:spcPts val="0"/>
              </a:spcAft>
              <a:buNone/>
            </a:pPr>
            <a:r>
              <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60000"/>
              </a:lnSpc>
              <a:spcBef>
                <a:spcPts val="900"/>
              </a:spcBef>
              <a:spcAft>
                <a:spcPts val="0"/>
              </a:spcAft>
              <a:buClr>
                <a:schemeClr val="dk1"/>
              </a:buClr>
              <a:buSzPts val="1100"/>
              <a:buFont typeface="Arial"/>
              <a:buNone/>
            </a:pPr>
            <a:r>
              <a:rPr i="1" lang="en" sz="1200">
                <a:solidFill>
                  <a:srgbClr val="474747"/>
                </a:solidFill>
                <a:highlight>
                  <a:srgbClr val="FFFFFF"/>
                </a:highlight>
                <a:latin typeface="Georgia"/>
                <a:ea typeface="Georgia"/>
                <a:cs typeface="Georgia"/>
                <a:sym typeface="Georgia"/>
              </a:rPr>
              <a:t>Tolgmodellen är en arbetsmarknadsinsats för nyanlända som ser till hela människan vid etablering. Idén och utvecklingen av modellen har växt fram i den småländska byn Tolg.</a:t>
            </a:r>
            <a:endParaRPr i="1" sz="1200">
              <a:solidFill>
                <a:srgbClr val="474747"/>
              </a:solidFill>
              <a:highlight>
                <a:srgbClr val="FFFFFF"/>
              </a:highlight>
              <a:latin typeface="Georgia"/>
              <a:ea typeface="Georgia"/>
              <a:cs typeface="Georgia"/>
              <a:sym typeface="Georgia"/>
            </a:endParaRPr>
          </a:p>
          <a:p>
            <a:pPr indent="0" lvl="0" marL="0" rtl="0" algn="l">
              <a:lnSpc>
                <a:spcPct val="160000"/>
              </a:lnSpc>
              <a:spcBef>
                <a:spcPts val="2000"/>
              </a:spcBef>
              <a:spcAft>
                <a:spcPts val="0"/>
              </a:spcAft>
              <a:buClr>
                <a:schemeClr val="dk1"/>
              </a:buClr>
              <a:buSzPts val="1100"/>
              <a:buFont typeface="Arial"/>
              <a:buNone/>
            </a:pPr>
            <a:r>
              <a:rPr lang="en" sz="1200">
                <a:solidFill>
                  <a:srgbClr val="474747"/>
                </a:solidFill>
                <a:highlight>
                  <a:srgbClr val="FFFFFF"/>
                </a:highlight>
                <a:latin typeface="Georgia"/>
                <a:ea typeface="Georgia"/>
                <a:cs typeface="Georgia"/>
                <a:sym typeface="Georgia"/>
              </a:rPr>
              <a:t>Det som utmärker Tolgmodellen är det praktiska och holistiska synsättet, vi vill få grepp om hela människan. Hos oss har deltagarna ett schema innehållande praktisk svenska, praktik på arbetsplats och vistelse i hälsoträdgård. Alla tre delar är av lika stor vikt och det är just helheten som visat sig främja resultatet. Deltagarna har gått ut med en bättre självkänsla och med en tydligare riktning vad gäller nästa steg mot sysselsättning.</a:t>
            </a:r>
            <a:endParaRPr sz="1200">
              <a:solidFill>
                <a:srgbClr val="474747"/>
              </a:solidFill>
              <a:highlight>
                <a:srgbClr val="FFFFFF"/>
              </a:highlight>
              <a:latin typeface="Georgia"/>
              <a:ea typeface="Georgia"/>
              <a:cs typeface="Georgia"/>
              <a:sym typeface="Georgia"/>
            </a:endParaRPr>
          </a:p>
          <a:p>
            <a:pPr indent="0" lvl="0" marL="0" rtl="0" algn="l">
              <a:spcBef>
                <a:spcPts val="200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64" name="Shape 64"/>
        <p:cNvGrpSpPr/>
        <p:nvPr/>
      </p:nvGrpSpPr>
      <p:grpSpPr>
        <a:xfrm>
          <a:off x="0" y="0"/>
          <a:ext cx="0" cy="0"/>
          <a:chOff x="0" y="0"/>
          <a:chExt cx="0" cy="0"/>
        </a:xfrm>
      </p:grpSpPr>
      <p:pic>
        <p:nvPicPr>
          <p:cNvPr id="65" name="Google Shape;65;p15"/>
          <p:cNvPicPr preferRelativeResize="0"/>
          <p:nvPr/>
        </p:nvPicPr>
        <p:blipFill>
          <a:blip r:embed="rId3">
            <a:alphaModFix amt="76000"/>
          </a:blip>
          <a:stretch>
            <a:fillRect/>
          </a:stretch>
        </p:blipFill>
        <p:spPr>
          <a:xfrm>
            <a:off x="110151" y="1"/>
            <a:ext cx="8923687" cy="5143500"/>
          </a:xfrm>
          <a:prstGeom prst="rect">
            <a:avLst/>
          </a:prstGeom>
          <a:noFill/>
          <a:ln>
            <a:noFill/>
          </a:ln>
        </p:spPr>
      </p:pic>
      <p:sp>
        <p:nvSpPr>
          <p:cNvPr id="66" name="Google Shape;66;p15"/>
          <p:cNvSpPr txBox="1"/>
          <p:nvPr>
            <p:ph type="title"/>
          </p:nvPr>
        </p:nvSpPr>
        <p:spPr>
          <a:xfrm>
            <a:off x="938700" y="1490550"/>
            <a:ext cx="7266600" cy="1451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n">
                <a:solidFill>
                  <a:srgbClr val="FFFFFF"/>
                </a:solidFill>
                <a:latin typeface="Montserrat"/>
                <a:ea typeface="Montserrat"/>
                <a:cs typeface="Montserrat"/>
                <a:sym typeface="Montserrat"/>
              </a:rPr>
              <a:t>“Exempel på bild”</a:t>
            </a:r>
            <a:endParaRPr i="1">
              <a:solidFill>
                <a:srgbClr val="FFFFFF"/>
              </a:solidFill>
              <a:latin typeface="Montserrat"/>
              <a:ea typeface="Montserrat"/>
              <a:cs typeface="Montserrat"/>
              <a:sym typeface="Montserrat"/>
            </a:endParaRPr>
          </a:p>
        </p:txBody>
      </p:sp>
      <p:sp>
        <p:nvSpPr>
          <p:cNvPr id="67" name="Google Shape;67;p15"/>
          <p:cNvSpPr txBox="1"/>
          <p:nvPr>
            <p:ph idx="1" type="body"/>
          </p:nvPr>
        </p:nvSpPr>
        <p:spPr>
          <a:xfrm>
            <a:off x="1108650" y="2896925"/>
            <a:ext cx="6926700" cy="11226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solidFill>
                  <a:srgbClr val="FFFFFF"/>
                </a:solidFill>
                <a:latin typeface="Montserrat"/>
                <a:ea typeface="Montserrat"/>
                <a:cs typeface="Montserrat"/>
                <a:sym typeface="Montserrat"/>
              </a:rPr>
              <a:t>Namn på deltagare</a:t>
            </a:r>
            <a:endParaRPr>
              <a:solidFill>
                <a:srgbClr val="FFFFFF"/>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